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9"/>
  </p:notesMasterIdLst>
  <p:sldIdLst>
    <p:sldId id="257" r:id="rId2"/>
    <p:sldId id="258" r:id="rId3"/>
    <p:sldId id="263" r:id="rId4"/>
    <p:sldId id="259" r:id="rId5"/>
    <p:sldId id="262"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58" autoAdjust="0"/>
  </p:normalViewPr>
  <p:slideViewPr>
    <p:cSldViewPr>
      <p:cViewPr varScale="1">
        <p:scale>
          <a:sx n="74" d="100"/>
          <a:sy n="74" d="100"/>
        </p:scale>
        <p:origin x="-104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653626-8BFC-4D6C-9B11-2C90D6A0ABED}" type="datetimeFigureOut">
              <a:rPr lang="en-US" smtClean="0"/>
              <a:pPr/>
              <a:t>3/29/2009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9A846A-000C-480C-9725-B2BF1E5E030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Placeholder 2"/>
          <p:cNvSpPr>
            <a:spLocks noGrp="1" noRot="1" noChangeAspect="1" noTextEdit="1"/>
          </p:cNvSpPr>
          <p:nvPr>
            <p:ph type="sldImg"/>
          </p:nvPr>
        </p:nvSpPr>
        <p:spPr bwMode="auto">
          <a:noFill/>
          <a:ln>
            <a:solidFill>
              <a:srgbClr val="000000"/>
            </a:solidFill>
            <a:miter lim="800000"/>
            <a:headEnd/>
            <a:tailEnd/>
          </a:ln>
        </p:spPr>
      </p:sp>
      <p:sp>
        <p:nvSpPr>
          <p:cNvPr id="11267" name="Placeholder 3"/>
          <p:cNvSpPr>
            <a:spLocks noGrp="1"/>
          </p:cNvSpPr>
          <p:nvPr>
            <p:ph type="body" idx="1"/>
          </p:nvPr>
        </p:nvSpPr>
        <p:spPr bwMode="auto">
          <a:noFill/>
        </p:spPr>
        <p:txBody>
          <a:bodyPr/>
          <a:lstStyle/>
          <a:p>
            <a:pPr eaLnBrk="1" hangingPunct="1"/>
            <a:endParaRPr lang="en-US" smtClean="0">
              <a:ea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C3569FF-2ABD-4DBB-9B21-201D57C23DD1}" type="datetimeFigureOut">
              <a:rPr lang="en-US" smtClean="0"/>
              <a:pPr/>
              <a:t>3/29/2009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C90C87F-6F4F-49C7-8795-A711EA6F1D8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3569FF-2ABD-4DBB-9B21-201D57C23DD1}" type="datetimeFigureOut">
              <a:rPr lang="en-US" smtClean="0"/>
              <a:pPr/>
              <a:t>3/29/2009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90C87F-6F4F-49C7-8795-A711EA6F1D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3569FF-2ABD-4DBB-9B21-201D57C23DD1}" type="datetimeFigureOut">
              <a:rPr lang="en-US" smtClean="0"/>
              <a:pPr/>
              <a:t>3/29/2009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90C87F-6F4F-49C7-8795-A711EA6F1D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3569FF-2ABD-4DBB-9B21-201D57C23DD1}" type="datetimeFigureOut">
              <a:rPr lang="en-US" smtClean="0"/>
              <a:pPr/>
              <a:t>3/29/2009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90C87F-6F4F-49C7-8795-A711EA6F1D8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C3569FF-2ABD-4DBB-9B21-201D57C23DD1}" type="datetimeFigureOut">
              <a:rPr lang="en-US" smtClean="0"/>
              <a:pPr/>
              <a:t>3/29/2009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90C87F-6F4F-49C7-8795-A711EA6F1D8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C3569FF-2ABD-4DBB-9B21-201D57C23DD1}" type="datetimeFigureOut">
              <a:rPr lang="en-US" smtClean="0"/>
              <a:pPr/>
              <a:t>3/29/2009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90C87F-6F4F-49C7-8795-A711EA6F1D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C3569FF-2ABD-4DBB-9B21-201D57C23DD1}" type="datetimeFigureOut">
              <a:rPr lang="en-US" smtClean="0"/>
              <a:pPr/>
              <a:t>3/29/2009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90C87F-6F4F-49C7-8795-A711EA6F1D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C3569FF-2ABD-4DBB-9B21-201D57C23DD1}" type="datetimeFigureOut">
              <a:rPr lang="en-US" smtClean="0"/>
              <a:pPr/>
              <a:t>3/29/2009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90C87F-6F4F-49C7-8795-A711EA6F1D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3569FF-2ABD-4DBB-9B21-201D57C23DD1}" type="datetimeFigureOut">
              <a:rPr lang="en-US" smtClean="0"/>
              <a:pPr/>
              <a:t>3/29/2009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90C87F-6F4F-49C7-8795-A711EA6F1D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C3569FF-2ABD-4DBB-9B21-201D57C23DD1}" type="datetimeFigureOut">
              <a:rPr lang="en-US" smtClean="0"/>
              <a:pPr/>
              <a:t>3/29/2009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90C87F-6F4F-49C7-8795-A711EA6F1D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C3569FF-2ABD-4DBB-9B21-201D57C23DD1}" type="datetimeFigureOut">
              <a:rPr lang="en-US" smtClean="0"/>
              <a:pPr/>
              <a:t>3/29/2009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C90C87F-6F4F-49C7-8795-A711EA6F1D8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C3569FF-2ABD-4DBB-9B21-201D57C23DD1}" type="datetimeFigureOut">
              <a:rPr lang="en-US" smtClean="0"/>
              <a:pPr/>
              <a:t>3/29/2009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C90C87F-6F4F-49C7-8795-A711EA6F1D8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1447800"/>
            <a:ext cx="7772400" cy="1905000"/>
          </a:xfrm>
        </p:spPr>
        <p:txBody>
          <a:bodyPr>
            <a:normAutofit fontScale="90000"/>
          </a:bodyPr>
          <a:lstStyle/>
          <a:p>
            <a:pPr eaLnBrk="1" hangingPunct="1"/>
            <a:r>
              <a:rPr lang="en-US" dirty="0" smtClean="0">
                <a:solidFill>
                  <a:schemeClr val="hlink"/>
                </a:solidFill>
                <a:latin typeface="Arial Unicode MS" charset="0"/>
                <a:ea typeface="ＭＳ Ｐゴシック" charset="-128"/>
              </a:rPr>
              <a:t>aids</a:t>
            </a:r>
            <a:r>
              <a:rPr lang="en-US" dirty="0" smtClean="0">
                <a:latin typeface="Arial Unicode MS" charset="0"/>
                <a:ea typeface="ＭＳ Ｐゴシック" charset="-128"/>
              </a:rPr>
              <a:t>2031</a:t>
            </a:r>
            <a:r>
              <a:rPr lang="en-US" sz="4000" dirty="0" smtClean="0">
                <a:latin typeface="Arial Unicode MS" charset="0"/>
                <a:ea typeface="ＭＳ Ｐゴシック" charset="-128"/>
              </a:rPr>
              <a:t/>
            </a:r>
            <a:br>
              <a:rPr lang="en-US" sz="4000" dirty="0" smtClean="0">
                <a:latin typeface="Arial Unicode MS" charset="0"/>
                <a:ea typeface="ＭＳ Ｐゴシック" charset="-128"/>
              </a:rPr>
            </a:br>
            <a:r>
              <a:rPr lang="en-US" sz="4000" dirty="0" smtClean="0">
                <a:latin typeface="Arial Unicode MS" charset="0"/>
                <a:ea typeface="ＭＳ Ｐゴシック" charset="-128"/>
              </a:rPr>
              <a:t/>
            </a:r>
            <a:br>
              <a:rPr lang="en-US" sz="4000" dirty="0" smtClean="0">
                <a:latin typeface="Arial Unicode MS" charset="0"/>
                <a:ea typeface="ＭＳ Ｐゴシック" charset="-128"/>
              </a:rPr>
            </a:br>
            <a:r>
              <a:rPr lang="en-US" sz="4000" dirty="0" smtClean="0">
                <a:ea typeface="ＭＳ Ｐゴシック" charset="-128"/>
              </a:rPr>
              <a:t>Mobilizing Social Capital </a:t>
            </a:r>
            <a:br>
              <a:rPr lang="en-US" sz="4000" dirty="0" smtClean="0">
                <a:ea typeface="ＭＳ Ｐゴシック" charset="-128"/>
              </a:rPr>
            </a:br>
            <a:r>
              <a:rPr lang="en-US" sz="4000" dirty="0" smtClean="0">
                <a:ea typeface="ＭＳ Ｐゴシック" charset="-128"/>
              </a:rPr>
              <a:t>in a World with AIDS</a:t>
            </a:r>
          </a:p>
        </p:txBody>
      </p:sp>
      <p:sp>
        <p:nvSpPr>
          <p:cNvPr id="3075" name="Subtitle 2"/>
          <p:cNvSpPr>
            <a:spLocks noGrp="1"/>
          </p:cNvSpPr>
          <p:nvPr>
            <p:ph type="subTitle" idx="1"/>
          </p:nvPr>
        </p:nvSpPr>
        <p:spPr>
          <a:xfrm>
            <a:off x="1371600" y="4343400"/>
            <a:ext cx="6400800" cy="1752600"/>
          </a:xfrm>
        </p:spPr>
        <p:txBody>
          <a:bodyPr/>
          <a:lstStyle/>
          <a:p>
            <a:pPr eaLnBrk="1" hangingPunct="1">
              <a:lnSpc>
                <a:spcPct val="80000"/>
              </a:lnSpc>
            </a:pPr>
            <a:endParaRPr lang="en-US" sz="2700" dirty="0" smtClean="0">
              <a:solidFill>
                <a:srgbClr val="565656"/>
              </a:solidFill>
              <a:ea typeface="ＭＳ Ｐゴシック" charset="-128"/>
            </a:endParaRPr>
          </a:p>
          <a:p>
            <a:pPr eaLnBrk="1" hangingPunct="1">
              <a:lnSpc>
                <a:spcPct val="80000"/>
              </a:lnSpc>
            </a:pPr>
            <a:r>
              <a:rPr lang="en-US" sz="2700" dirty="0" err="1" smtClean="0">
                <a:solidFill>
                  <a:srgbClr val="565656"/>
                </a:solidFill>
                <a:ea typeface="ＭＳ Ｐゴシック" charset="-128"/>
              </a:rPr>
              <a:t>Schloss</a:t>
            </a:r>
            <a:r>
              <a:rPr lang="en-US" sz="2700" dirty="0" smtClean="0">
                <a:solidFill>
                  <a:srgbClr val="565656"/>
                </a:solidFill>
                <a:ea typeface="ＭＳ Ｐゴシック" charset="-128"/>
              </a:rPr>
              <a:t>  </a:t>
            </a:r>
            <a:r>
              <a:rPr lang="en-US" sz="2700" dirty="0" err="1" smtClean="0">
                <a:solidFill>
                  <a:srgbClr val="565656"/>
                </a:solidFill>
                <a:ea typeface="ＭＳ Ｐゴシック" charset="-128"/>
              </a:rPr>
              <a:t>Leopoldskron</a:t>
            </a:r>
            <a:endParaRPr lang="en-US" sz="2700" dirty="0" smtClean="0">
              <a:solidFill>
                <a:srgbClr val="565656"/>
              </a:solidFill>
              <a:ea typeface="ＭＳ Ｐゴシック" charset="-128"/>
            </a:endParaRPr>
          </a:p>
          <a:p>
            <a:pPr eaLnBrk="1" hangingPunct="1">
              <a:lnSpc>
                <a:spcPct val="80000"/>
              </a:lnSpc>
            </a:pPr>
            <a:r>
              <a:rPr lang="en-US" sz="2700" dirty="0" smtClean="0">
                <a:solidFill>
                  <a:srgbClr val="565656"/>
                </a:solidFill>
                <a:ea typeface="ＭＳ Ｐゴシック" charset="-128"/>
              </a:rPr>
              <a:t>Salzburg, Austria</a:t>
            </a:r>
          </a:p>
          <a:p>
            <a:pPr eaLnBrk="1" hangingPunct="1">
              <a:lnSpc>
                <a:spcPct val="80000"/>
              </a:lnSpc>
            </a:pPr>
            <a:r>
              <a:rPr lang="en-US" sz="2700" dirty="0" smtClean="0">
                <a:solidFill>
                  <a:srgbClr val="565656"/>
                </a:solidFill>
                <a:ea typeface="ＭＳ Ｐゴシック" charset="-128"/>
              </a:rPr>
              <a:t>March 30-April1, 2009</a:t>
            </a:r>
            <a:endParaRPr lang="en-US" sz="2700" dirty="0" smtClean="0">
              <a:solidFill>
                <a:srgbClr val="898989"/>
              </a:solidFill>
              <a:ea typeface="ＭＳ Ｐゴシック" charset="-128"/>
            </a:endParaRPr>
          </a:p>
          <a:p>
            <a:pPr eaLnBrk="1" hangingPunct="1">
              <a:lnSpc>
                <a:spcPct val="80000"/>
              </a:lnSpc>
            </a:pPr>
            <a:endParaRPr lang="en-US" sz="2700" dirty="0" smtClean="0">
              <a:solidFill>
                <a:srgbClr val="898989"/>
              </a:solidFill>
              <a:ea typeface="ＭＳ Ｐゴシック"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Workshop Objectives</a:t>
            </a:r>
            <a:br>
              <a:rPr lang="en-US" dirty="0" smtClean="0"/>
            </a:br>
            <a:endParaRPr lang="en-US" dirty="0"/>
          </a:p>
        </p:txBody>
      </p:sp>
      <p:sp>
        <p:nvSpPr>
          <p:cNvPr id="6" name="Content Placeholder 5"/>
          <p:cNvSpPr>
            <a:spLocks noGrp="1"/>
          </p:cNvSpPr>
          <p:nvPr>
            <p:ph idx="1"/>
          </p:nvPr>
        </p:nvSpPr>
        <p:spPr/>
        <p:txBody>
          <a:bodyPr>
            <a:normAutofit fontScale="92500" lnSpcReduction="20000"/>
          </a:bodyPr>
          <a:lstStyle/>
          <a:p>
            <a:r>
              <a:rPr lang="en-US" dirty="0" smtClean="0"/>
              <a:t>Analyze the ways in which cultural attitudes and practices, religious beliefs and institutions, and diverse forms of social capital have affected and are affected by the pathways taken by HIV/AIDS in various parts of the world.</a:t>
            </a:r>
          </a:p>
          <a:p>
            <a:pPr>
              <a:buNone/>
            </a:pPr>
            <a:endParaRPr lang="en-US" dirty="0" smtClean="0"/>
          </a:p>
          <a:p>
            <a:pPr lvl="0"/>
            <a:r>
              <a:rPr lang="en-US" dirty="0" smtClean="0"/>
              <a:t>Elicit innovative thinking to address the complex social and political obstacles to the successful prevention and treatment of HIV/AIDS.</a:t>
            </a:r>
          </a:p>
          <a:p>
            <a:pPr lvl="0"/>
            <a:endParaRPr lang="en-US" dirty="0" smtClean="0"/>
          </a:p>
          <a:p>
            <a:pPr lvl="0"/>
            <a:r>
              <a:rPr lang="en-US" dirty="0" smtClean="0"/>
              <a:t>Identify specific  actions (policy change, poverty reduction, etc.) that can be prioritized for their effectiveness in addressing the prevention, care, or treatment of HIV/AIDS.   </a:t>
            </a:r>
          </a:p>
          <a:p>
            <a:pPr lvl="0">
              <a:buNone/>
            </a:pPr>
            <a:r>
              <a:rPr lang="en-US" dirty="0" smtClean="0"/>
              <a:t> </a:t>
            </a:r>
          </a:p>
          <a:p>
            <a:pPr lvl="0"/>
            <a:endParaRPr lang="en-US" dirty="0" smtClean="0"/>
          </a:p>
          <a:p>
            <a:pPr lvl="0"/>
            <a:endParaRPr lang="en-US" dirty="0" smtClean="0"/>
          </a:p>
          <a:p>
            <a:pPr lvl="0">
              <a:buNone/>
            </a:pP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Workshop Objectives, cont.</a:t>
            </a:r>
            <a:endParaRPr lang="en-US" dirty="0"/>
          </a:p>
        </p:txBody>
      </p:sp>
      <p:sp>
        <p:nvSpPr>
          <p:cNvPr id="3" name="Content Placeholder 2"/>
          <p:cNvSpPr>
            <a:spLocks noGrp="1"/>
          </p:cNvSpPr>
          <p:nvPr>
            <p:ph idx="1"/>
          </p:nvPr>
        </p:nvSpPr>
        <p:spPr/>
        <p:txBody>
          <a:bodyPr/>
          <a:lstStyle/>
          <a:p>
            <a:r>
              <a:rPr lang="en-US" dirty="0" smtClean="0"/>
              <a:t>Produce recommendations on how to address complex obstacles to prevention and barriers to effective treatment, care, and support.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Questions</a:t>
            </a:r>
            <a:endParaRPr lang="en-US" dirty="0"/>
          </a:p>
        </p:txBody>
      </p:sp>
      <p:sp>
        <p:nvSpPr>
          <p:cNvPr id="3" name="Content Placeholder 2"/>
          <p:cNvSpPr>
            <a:spLocks noGrp="1"/>
          </p:cNvSpPr>
          <p:nvPr>
            <p:ph idx="1"/>
          </p:nvPr>
        </p:nvSpPr>
        <p:spPr/>
        <p:txBody>
          <a:bodyPr>
            <a:normAutofit/>
          </a:bodyPr>
          <a:lstStyle/>
          <a:p>
            <a:pPr lvl="0"/>
            <a:r>
              <a:rPr lang="en-US" dirty="0" smtClean="0"/>
              <a:t>What are the implications of taking a long-term view of the AIDS epidemic? </a:t>
            </a:r>
          </a:p>
          <a:p>
            <a:pPr lvl="0">
              <a:buNone/>
            </a:pPr>
            <a:endParaRPr lang="en-US" dirty="0" smtClean="0"/>
          </a:p>
          <a:p>
            <a:pPr lvl="0"/>
            <a:r>
              <a:rPr lang="en-US" dirty="0" smtClean="0"/>
              <a:t>What are valuable lenses or frameworks for understanding and analyzing the linkages between social capital, health and HIV/AIDS?</a:t>
            </a:r>
          </a:p>
          <a:p>
            <a:endParaRPr lang="en-US" dirty="0" smtClean="0"/>
          </a:p>
          <a:p>
            <a:r>
              <a:rPr lang="en-US" dirty="0" smtClean="0"/>
              <a:t>How are factors like social capital, culture and religion shaping and shaped by the nature, locale, and momentum of the HIV/AIDS pandemic?</a:t>
            </a:r>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Questions</a:t>
            </a:r>
            <a:endParaRPr lang="en-US" dirty="0"/>
          </a:p>
        </p:txBody>
      </p:sp>
      <p:sp>
        <p:nvSpPr>
          <p:cNvPr id="3" name="Content Placeholder 2"/>
          <p:cNvSpPr>
            <a:spLocks noGrp="1"/>
          </p:cNvSpPr>
          <p:nvPr>
            <p:ph idx="1"/>
          </p:nvPr>
        </p:nvSpPr>
        <p:spPr/>
        <p:txBody>
          <a:bodyPr/>
          <a:lstStyle/>
          <a:p>
            <a:r>
              <a:rPr lang="en-US" dirty="0" smtClean="0"/>
              <a:t>Under what circumstances and to what extent can social capital be intentionally generated with positive effects on health and the response to the HIV/AIDS epidemic?</a:t>
            </a:r>
          </a:p>
          <a:p>
            <a:pPr>
              <a:buNone/>
            </a:pPr>
            <a:endParaRPr lang="en-US" dirty="0" smtClean="0"/>
          </a:p>
          <a:p>
            <a:r>
              <a:rPr lang="en-US" dirty="0" smtClean="0"/>
              <a:t>Which types of social capital enable and which limit the ability of marginalized groups to respond effectively to HIV/AIDS?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Questions</a:t>
            </a:r>
            <a:endParaRPr lang="en-US" dirty="0"/>
          </a:p>
        </p:txBody>
      </p:sp>
      <p:sp>
        <p:nvSpPr>
          <p:cNvPr id="3" name="Content Placeholder 2"/>
          <p:cNvSpPr>
            <a:spLocks noGrp="1"/>
          </p:cNvSpPr>
          <p:nvPr>
            <p:ph idx="1"/>
          </p:nvPr>
        </p:nvSpPr>
        <p:spPr/>
        <p:txBody>
          <a:bodyPr/>
          <a:lstStyle/>
          <a:p>
            <a:pPr lvl="0"/>
            <a:r>
              <a:rPr lang="en-US" dirty="0" smtClean="0"/>
              <a:t>Does the literature provide empirical evidence of linkages between health and social capital that can help us design more effective policies.</a:t>
            </a:r>
          </a:p>
          <a:p>
            <a:pPr>
              <a:buNone/>
            </a:pPr>
            <a:endParaRPr lang="en-US" dirty="0" smtClean="0"/>
          </a:p>
          <a:p>
            <a:pPr lvl="0"/>
            <a:r>
              <a:rPr lang="en-US" dirty="0" smtClean="0"/>
              <a:t>Given that social capital and networks depend on context, and contexts vary substantially, are there useful generalizations about the value of social capital for diminishing the impacts of HIV/AIDS?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Questions</a:t>
            </a:r>
            <a:endParaRPr lang="en-US" dirty="0"/>
          </a:p>
        </p:txBody>
      </p:sp>
      <p:sp>
        <p:nvSpPr>
          <p:cNvPr id="3" name="Content Placeholder 2"/>
          <p:cNvSpPr>
            <a:spLocks noGrp="1"/>
          </p:cNvSpPr>
          <p:nvPr>
            <p:ph idx="1"/>
          </p:nvPr>
        </p:nvSpPr>
        <p:spPr/>
        <p:txBody>
          <a:bodyPr/>
          <a:lstStyle/>
          <a:p>
            <a:r>
              <a:rPr lang="en-US" dirty="0" smtClean="0"/>
              <a:t>Given your own experience, research agendas, and observations, what are the critical issues we must understand, the obstacles we must overcome, the “sticking points” we must address in order to mobilize social capital effectively to confront and manage the challenges posed by HIV/AIDS?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1505</TotalTime>
  <Words>348</Words>
  <Application>Microsoft Office PowerPoint</Application>
  <PresentationFormat>On-screen Show (4:3)</PresentationFormat>
  <Paragraphs>32</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aids2031  Mobilizing Social Capital  in a World with AIDS</vt:lpstr>
      <vt:lpstr>Workshop Objectives </vt:lpstr>
      <vt:lpstr>Workshop Objectives, cont.</vt:lpstr>
      <vt:lpstr>Key Questions</vt:lpstr>
      <vt:lpstr>Key Questions</vt:lpstr>
      <vt:lpstr>Key Questions</vt:lpstr>
      <vt:lpstr>Key Questions</vt:lpstr>
    </vt:vector>
  </TitlesOfParts>
  <Company>Clark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aids2031  Mobilizing Social Capital  in a World with AIDS</dc:title>
  <dc:creator>wfisher</dc:creator>
  <cp:lastModifiedBy>wfisher</cp:lastModifiedBy>
  <cp:revision>52</cp:revision>
  <dcterms:created xsi:type="dcterms:W3CDTF">2009-03-28T11:17:45Z</dcterms:created>
  <dcterms:modified xsi:type="dcterms:W3CDTF">2009-03-29T13:03:47Z</dcterms:modified>
</cp:coreProperties>
</file>